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82" r:id="rId4"/>
    <p:sldId id="284" r:id="rId5"/>
    <p:sldId id="283" r:id="rId6"/>
    <p:sldId id="285" r:id="rId7"/>
    <p:sldId id="281" r:id="rId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lvia Wheeler"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AF2"/>
    <a:srgbClr val="D6CBB9"/>
    <a:srgbClr val="D670C3"/>
    <a:srgbClr val="0A757A"/>
    <a:srgbClr val="FDB9EB"/>
    <a:srgbClr val="D0D034"/>
    <a:srgbClr val="B935A0"/>
    <a:srgbClr val="28E4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72" autoAdjust="0"/>
    <p:restoredTop sz="94660"/>
  </p:normalViewPr>
  <p:slideViewPr>
    <p:cSldViewPr snapToGrid="0">
      <p:cViewPr varScale="1">
        <p:scale>
          <a:sx n="91" d="100"/>
          <a:sy n="91" d="100"/>
        </p:scale>
        <p:origin x="90" y="2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C6360-3F34-4485-A435-6B48F88282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108F679-A205-4169-92D6-47DFA124DA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3A59ED-07EC-4C6C-A4AD-D9447B3B5893}"/>
              </a:ext>
            </a:extLst>
          </p:cNvPr>
          <p:cNvSpPr>
            <a:spLocks noGrp="1"/>
          </p:cNvSpPr>
          <p:nvPr>
            <p:ph type="dt" sz="half" idx="10"/>
          </p:nvPr>
        </p:nvSpPr>
        <p:spPr/>
        <p:txBody>
          <a:bodyPr/>
          <a:lstStyle/>
          <a:p>
            <a:fld id="{F1BED3D1-EDF3-453E-8164-CACFD0F90A92}" type="datetimeFigureOut">
              <a:rPr lang="en-US" smtClean="0"/>
              <a:t>5/31/2022</a:t>
            </a:fld>
            <a:endParaRPr lang="en-US" dirty="0"/>
          </a:p>
        </p:txBody>
      </p:sp>
      <p:sp>
        <p:nvSpPr>
          <p:cNvPr id="5" name="Footer Placeholder 4">
            <a:extLst>
              <a:ext uri="{FF2B5EF4-FFF2-40B4-BE49-F238E27FC236}">
                <a16:creationId xmlns:a16="http://schemas.microsoft.com/office/drawing/2014/main" id="{50716EFD-4D26-4303-8FE2-D326ABD3760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CC7AEE-FCE3-4C41-BD00-BDF3E81CD49B}"/>
              </a:ext>
            </a:extLst>
          </p:cNvPr>
          <p:cNvSpPr>
            <a:spLocks noGrp="1"/>
          </p:cNvSpPr>
          <p:nvPr>
            <p:ph type="sldNum" sz="quarter" idx="12"/>
          </p:nvPr>
        </p:nvSpPr>
        <p:spPr/>
        <p:txBody>
          <a:bodyPr/>
          <a:lstStyle/>
          <a:p>
            <a:fld id="{5DCE0ED9-346A-4A3F-B0A4-556DB912436E}" type="slidenum">
              <a:rPr lang="en-US" smtClean="0"/>
              <a:t>‹#›</a:t>
            </a:fld>
            <a:endParaRPr lang="en-US" dirty="0"/>
          </a:p>
        </p:txBody>
      </p:sp>
    </p:spTree>
    <p:extLst>
      <p:ext uri="{BB962C8B-B14F-4D97-AF65-F5344CB8AC3E}">
        <p14:creationId xmlns:p14="http://schemas.microsoft.com/office/powerpoint/2010/main" val="863140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44C9F-92A5-48CA-83CC-4446BE0F12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92EB80-F793-47C0-9F04-68967516167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11A318-5F21-4FDB-81B5-762076D1A366}"/>
              </a:ext>
            </a:extLst>
          </p:cNvPr>
          <p:cNvSpPr>
            <a:spLocks noGrp="1"/>
          </p:cNvSpPr>
          <p:nvPr>
            <p:ph type="dt" sz="half" idx="10"/>
          </p:nvPr>
        </p:nvSpPr>
        <p:spPr/>
        <p:txBody>
          <a:bodyPr/>
          <a:lstStyle/>
          <a:p>
            <a:fld id="{F1BED3D1-EDF3-453E-8164-CACFD0F90A92}" type="datetimeFigureOut">
              <a:rPr lang="en-US" smtClean="0"/>
              <a:t>5/31/2022</a:t>
            </a:fld>
            <a:endParaRPr lang="en-US" dirty="0"/>
          </a:p>
        </p:txBody>
      </p:sp>
      <p:sp>
        <p:nvSpPr>
          <p:cNvPr id="5" name="Footer Placeholder 4">
            <a:extLst>
              <a:ext uri="{FF2B5EF4-FFF2-40B4-BE49-F238E27FC236}">
                <a16:creationId xmlns:a16="http://schemas.microsoft.com/office/drawing/2014/main" id="{DDA4E8B5-C4C6-4C9E-ADB0-4CEF28F964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885D3-963F-43CD-97CB-995674857342}"/>
              </a:ext>
            </a:extLst>
          </p:cNvPr>
          <p:cNvSpPr>
            <a:spLocks noGrp="1"/>
          </p:cNvSpPr>
          <p:nvPr>
            <p:ph type="sldNum" sz="quarter" idx="12"/>
          </p:nvPr>
        </p:nvSpPr>
        <p:spPr/>
        <p:txBody>
          <a:bodyPr/>
          <a:lstStyle/>
          <a:p>
            <a:fld id="{5DCE0ED9-346A-4A3F-B0A4-556DB912436E}" type="slidenum">
              <a:rPr lang="en-US" smtClean="0"/>
              <a:t>‹#›</a:t>
            </a:fld>
            <a:endParaRPr lang="en-US" dirty="0"/>
          </a:p>
        </p:txBody>
      </p:sp>
    </p:spTree>
    <p:extLst>
      <p:ext uri="{BB962C8B-B14F-4D97-AF65-F5344CB8AC3E}">
        <p14:creationId xmlns:p14="http://schemas.microsoft.com/office/powerpoint/2010/main" val="1238290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63058C-CE0C-464B-9DC1-3F7396FE9B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DE0ECF-D72E-4CBA-9AD6-3ABD1D76A62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31F365-E589-4C7A-B9F4-267F8662A77C}"/>
              </a:ext>
            </a:extLst>
          </p:cNvPr>
          <p:cNvSpPr>
            <a:spLocks noGrp="1"/>
          </p:cNvSpPr>
          <p:nvPr>
            <p:ph type="dt" sz="half" idx="10"/>
          </p:nvPr>
        </p:nvSpPr>
        <p:spPr/>
        <p:txBody>
          <a:bodyPr/>
          <a:lstStyle/>
          <a:p>
            <a:fld id="{F1BED3D1-EDF3-453E-8164-CACFD0F90A92}" type="datetimeFigureOut">
              <a:rPr lang="en-US" smtClean="0"/>
              <a:t>5/31/2022</a:t>
            </a:fld>
            <a:endParaRPr lang="en-US" dirty="0"/>
          </a:p>
        </p:txBody>
      </p:sp>
      <p:sp>
        <p:nvSpPr>
          <p:cNvPr id="5" name="Footer Placeholder 4">
            <a:extLst>
              <a:ext uri="{FF2B5EF4-FFF2-40B4-BE49-F238E27FC236}">
                <a16:creationId xmlns:a16="http://schemas.microsoft.com/office/drawing/2014/main" id="{B8269383-BF10-47BF-8B89-8139B8C977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D7F1B1-0FDC-4FEC-AAF7-BFD03D53FC7D}"/>
              </a:ext>
            </a:extLst>
          </p:cNvPr>
          <p:cNvSpPr>
            <a:spLocks noGrp="1"/>
          </p:cNvSpPr>
          <p:nvPr>
            <p:ph type="sldNum" sz="quarter" idx="12"/>
          </p:nvPr>
        </p:nvSpPr>
        <p:spPr/>
        <p:txBody>
          <a:bodyPr/>
          <a:lstStyle/>
          <a:p>
            <a:fld id="{5DCE0ED9-346A-4A3F-B0A4-556DB912436E}" type="slidenum">
              <a:rPr lang="en-US" smtClean="0"/>
              <a:t>‹#›</a:t>
            </a:fld>
            <a:endParaRPr lang="en-US" dirty="0"/>
          </a:p>
        </p:txBody>
      </p:sp>
    </p:spTree>
    <p:extLst>
      <p:ext uri="{BB962C8B-B14F-4D97-AF65-F5344CB8AC3E}">
        <p14:creationId xmlns:p14="http://schemas.microsoft.com/office/powerpoint/2010/main" val="716735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063B6-B7B9-49E7-93BD-A9EEEA1714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AF7D41-FB3C-4771-8C82-0AAB98E5F4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39E1D8-B3F2-40C4-B477-21C3D3606400}"/>
              </a:ext>
            </a:extLst>
          </p:cNvPr>
          <p:cNvSpPr>
            <a:spLocks noGrp="1"/>
          </p:cNvSpPr>
          <p:nvPr>
            <p:ph type="dt" sz="half" idx="10"/>
          </p:nvPr>
        </p:nvSpPr>
        <p:spPr/>
        <p:txBody>
          <a:bodyPr/>
          <a:lstStyle/>
          <a:p>
            <a:fld id="{F1BED3D1-EDF3-453E-8164-CACFD0F90A92}" type="datetimeFigureOut">
              <a:rPr lang="en-US" smtClean="0"/>
              <a:t>5/31/2022</a:t>
            </a:fld>
            <a:endParaRPr lang="en-US" dirty="0"/>
          </a:p>
        </p:txBody>
      </p:sp>
      <p:sp>
        <p:nvSpPr>
          <p:cNvPr id="5" name="Footer Placeholder 4">
            <a:extLst>
              <a:ext uri="{FF2B5EF4-FFF2-40B4-BE49-F238E27FC236}">
                <a16:creationId xmlns:a16="http://schemas.microsoft.com/office/drawing/2014/main" id="{DB8E800F-B16F-4415-98A0-A45B88C2B6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11D28D5-C2D3-4A4F-A9AD-222FCC46C11A}"/>
              </a:ext>
            </a:extLst>
          </p:cNvPr>
          <p:cNvSpPr>
            <a:spLocks noGrp="1"/>
          </p:cNvSpPr>
          <p:nvPr>
            <p:ph type="sldNum" sz="quarter" idx="12"/>
          </p:nvPr>
        </p:nvSpPr>
        <p:spPr/>
        <p:txBody>
          <a:bodyPr/>
          <a:lstStyle/>
          <a:p>
            <a:fld id="{5DCE0ED9-346A-4A3F-B0A4-556DB912436E}" type="slidenum">
              <a:rPr lang="en-US" smtClean="0"/>
              <a:t>‹#›</a:t>
            </a:fld>
            <a:endParaRPr lang="en-US" dirty="0"/>
          </a:p>
        </p:txBody>
      </p:sp>
    </p:spTree>
    <p:extLst>
      <p:ext uri="{BB962C8B-B14F-4D97-AF65-F5344CB8AC3E}">
        <p14:creationId xmlns:p14="http://schemas.microsoft.com/office/powerpoint/2010/main" val="419427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2FCC3-B696-4535-AABF-7897AD56D2F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890E50-3F9A-435B-94B0-5A25343E39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DC1762E-39C9-4778-91CD-62C7586C80B9}"/>
              </a:ext>
            </a:extLst>
          </p:cNvPr>
          <p:cNvSpPr>
            <a:spLocks noGrp="1"/>
          </p:cNvSpPr>
          <p:nvPr>
            <p:ph type="dt" sz="half" idx="10"/>
          </p:nvPr>
        </p:nvSpPr>
        <p:spPr/>
        <p:txBody>
          <a:bodyPr/>
          <a:lstStyle/>
          <a:p>
            <a:fld id="{F1BED3D1-EDF3-453E-8164-CACFD0F90A92}" type="datetimeFigureOut">
              <a:rPr lang="en-US" smtClean="0"/>
              <a:t>5/31/2022</a:t>
            </a:fld>
            <a:endParaRPr lang="en-US" dirty="0"/>
          </a:p>
        </p:txBody>
      </p:sp>
      <p:sp>
        <p:nvSpPr>
          <p:cNvPr id="5" name="Footer Placeholder 4">
            <a:extLst>
              <a:ext uri="{FF2B5EF4-FFF2-40B4-BE49-F238E27FC236}">
                <a16:creationId xmlns:a16="http://schemas.microsoft.com/office/drawing/2014/main" id="{B22F05A5-B711-4B0E-A276-B9905683FE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3F3364E-9810-426C-9C01-2D7935A1B440}"/>
              </a:ext>
            </a:extLst>
          </p:cNvPr>
          <p:cNvSpPr>
            <a:spLocks noGrp="1"/>
          </p:cNvSpPr>
          <p:nvPr>
            <p:ph type="sldNum" sz="quarter" idx="12"/>
          </p:nvPr>
        </p:nvSpPr>
        <p:spPr/>
        <p:txBody>
          <a:bodyPr/>
          <a:lstStyle/>
          <a:p>
            <a:fld id="{5DCE0ED9-346A-4A3F-B0A4-556DB912436E}" type="slidenum">
              <a:rPr lang="en-US" smtClean="0"/>
              <a:t>‹#›</a:t>
            </a:fld>
            <a:endParaRPr lang="en-US" dirty="0"/>
          </a:p>
        </p:txBody>
      </p:sp>
    </p:spTree>
    <p:extLst>
      <p:ext uri="{BB962C8B-B14F-4D97-AF65-F5344CB8AC3E}">
        <p14:creationId xmlns:p14="http://schemas.microsoft.com/office/powerpoint/2010/main" val="3274306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C90F2-E52E-47A5-898A-FA3FA7D1C8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0378A7-58B9-4480-AD0C-D93C300F1EE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62EB4E-579D-4D1C-8223-97C21B2DB4D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AD3E3E-AE7B-471C-AA58-4434C1E5B38B}"/>
              </a:ext>
            </a:extLst>
          </p:cNvPr>
          <p:cNvSpPr>
            <a:spLocks noGrp="1"/>
          </p:cNvSpPr>
          <p:nvPr>
            <p:ph type="dt" sz="half" idx="10"/>
          </p:nvPr>
        </p:nvSpPr>
        <p:spPr/>
        <p:txBody>
          <a:bodyPr/>
          <a:lstStyle/>
          <a:p>
            <a:fld id="{F1BED3D1-EDF3-453E-8164-CACFD0F90A92}" type="datetimeFigureOut">
              <a:rPr lang="en-US" smtClean="0"/>
              <a:t>5/31/2022</a:t>
            </a:fld>
            <a:endParaRPr lang="en-US" dirty="0"/>
          </a:p>
        </p:txBody>
      </p:sp>
      <p:sp>
        <p:nvSpPr>
          <p:cNvPr id="6" name="Footer Placeholder 5">
            <a:extLst>
              <a:ext uri="{FF2B5EF4-FFF2-40B4-BE49-F238E27FC236}">
                <a16:creationId xmlns:a16="http://schemas.microsoft.com/office/drawing/2014/main" id="{3A3AFD6F-A365-4F4D-9B3F-E8E833CE7C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55A12F5-84CC-4094-BAE3-6844BA466DE0}"/>
              </a:ext>
            </a:extLst>
          </p:cNvPr>
          <p:cNvSpPr>
            <a:spLocks noGrp="1"/>
          </p:cNvSpPr>
          <p:nvPr>
            <p:ph type="sldNum" sz="quarter" idx="12"/>
          </p:nvPr>
        </p:nvSpPr>
        <p:spPr/>
        <p:txBody>
          <a:bodyPr/>
          <a:lstStyle/>
          <a:p>
            <a:fld id="{5DCE0ED9-346A-4A3F-B0A4-556DB912436E}" type="slidenum">
              <a:rPr lang="en-US" smtClean="0"/>
              <a:t>‹#›</a:t>
            </a:fld>
            <a:endParaRPr lang="en-US" dirty="0"/>
          </a:p>
        </p:txBody>
      </p:sp>
    </p:spTree>
    <p:extLst>
      <p:ext uri="{BB962C8B-B14F-4D97-AF65-F5344CB8AC3E}">
        <p14:creationId xmlns:p14="http://schemas.microsoft.com/office/powerpoint/2010/main" val="151851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27DAE-127F-4A2C-AF2A-5FC6F809E9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EE3360A-F848-4E92-8F85-56745FB6A9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FCB1741-D528-46C2-801C-00950D1C0A4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64747E-25A6-40EF-B42B-D22D94E5F2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0B64BA0-B96E-4D13-8ABF-D806DDF2E87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54C376-1596-4A57-BD40-C9552F0E7DCA}"/>
              </a:ext>
            </a:extLst>
          </p:cNvPr>
          <p:cNvSpPr>
            <a:spLocks noGrp="1"/>
          </p:cNvSpPr>
          <p:nvPr>
            <p:ph type="dt" sz="half" idx="10"/>
          </p:nvPr>
        </p:nvSpPr>
        <p:spPr/>
        <p:txBody>
          <a:bodyPr/>
          <a:lstStyle/>
          <a:p>
            <a:fld id="{F1BED3D1-EDF3-453E-8164-CACFD0F90A92}" type="datetimeFigureOut">
              <a:rPr lang="en-US" smtClean="0"/>
              <a:t>5/31/2022</a:t>
            </a:fld>
            <a:endParaRPr lang="en-US" dirty="0"/>
          </a:p>
        </p:txBody>
      </p:sp>
      <p:sp>
        <p:nvSpPr>
          <p:cNvPr id="8" name="Footer Placeholder 7">
            <a:extLst>
              <a:ext uri="{FF2B5EF4-FFF2-40B4-BE49-F238E27FC236}">
                <a16:creationId xmlns:a16="http://schemas.microsoft.com/office/drawing/2014/main" id="{8AF2D422-64C9-48BC-A9B7-77892F64163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6FD71E0-A63B-41FD-8CFD-ACF93A57816A}"/>
              </a:ext>
            </a:extLst>
          </p:cNvPr>
          <p:cNvSpPr>
            <a:spLocks noGrp="1"/>
          </p:cNvSpPr>
          <p:nvPr>
            <p:ph type="sldNum" sz="quarter" idx="12"/>
          </p:nvPr>
        </p:nvSpPr>
        <p:spPr/>
        <p:txBody>
          <a:bodyPr/>
          <a:lstStyle/>
          <a:p>
            <a:fld id="{5DCE0ED9-346A-4A3F-B0A4-556DB912436E}" type="slidenum">
              <a:rPr lang="en-US" smtClean="0"/>
              <a:t>‹#›</a:t>
            </a:fld>
            <a:endParaRPr lang="en-US" dirty="0"/>
          </a:p>
        </p:txBody>
      </p:sp>
    </p:spTree>
    <p:extLst>
      <p:ext uri="{BB962C8B-B14F-4D97-AF65-F5344CB8AC3E}">
        <p14:creationId xmlns:p14="http://schemas.microsoft.com/office/powerpoint/2010/main" val="263364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61AAB-1863-4A4C-8A0C-475807F8D4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690A90-A2E3-477A-B5E8-4D270909721F}"/>
              </a:ext>
            </a:extLst>
          </p:cNvPr>
          <p:cNvSpPr>
            <a:spLocks noGrp="1"/>
          </p:cNvSpPr>
          <p:nvPr>
            <p:ph type="dt" sz="half" idx="10"/>
          </p:nvPr>
        </p:nvSpPr>
        <p:spPr/>
        <p:txBody>
          <a:bodyPr/>
          <a:lstStyle/>
          <a:p>
            <a:fld id="{F1BED3D1-EDF3-453E-8164-CACFD0F90A92}" type="datetimeFigureOut">
              <a:rPr lang="en-US" smtClean="0"/>
              <a:t>5/31/2022</a:t>
            </a:fld>
            <a:endParaRPr lang="en-US" dirty="0"/>
          </a:p>
        </p:txBody>
      </p:sp>
      <p:sp>
        <p:nvSpPr>
          <p:cNvPr id="4" name="Footer Placeholder 3">
            <a:extLst>
              <a:ext uri="{FF2B5EF4-FFF2-40B4-BE49-F238E27FC236}">
                <a16:creationId xmlns:a16="http://schemas.microsoft.com/office/drawing/2014/main" id="{92C10CB1-A059-4D6A-898A-8C0B5E3F101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85E6FEA-534E-4654-ABE6-24C557B353B3}"/>
              </a:ext>
            </a:extLst>
          </p:cNvPr>
          <p:cNvSpPr>
            <a:spLocks noGrp="1"/>
          </p:cNvSpPr>
          <p:nvPr>
            <p:ph type="sldNum" sz="quarter" idx="12"/>
          </p:nvPr>
        </p:nvSpPr>
        <p:spPr/>
        <p:txBody>
          <a:bodyPr/>
          <a:lstStyle/>
          <a:p>
            <a:fld id="{5DCE0ED9-346A-4A3F-B0A4-556DB912436E}" type="slidenum">
              <a:rPr lang="en-US" smtClean="0"/>
              <a:t>‹#›</a:t>
            </a:fld>
            <a:endParaRPr lang="en-US" dirty="0"/>
          </a:p>
        </p:txBody>
      </p:sp>
    </p:spTree>
    <p:extLst>
      <p:ext uri="{BB962C8B-B14F-4D97-AF65-F5344CB8AC3E}">
        <p14:creationId xmlns:p14="http://schemas.microsoft.com/office/powerpoint/2010/main" val="397819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83BD1D-86A7-428E-B53A-CEED80905F22}"/>
              </a:ext>
            </a:extLst>
          </p:cNvPr>
          <p:cNvSpPr>
            <a:spLocks noGrp="1"/>
          </p:cNvSpPr>
          <p:nvPr>
            <p:ph type="dt" sz="half" idx="10"/>
          </p:nvPr>
        </p:nvSpPr>
        <p:spPr/>
        <p:txBody>
          <a:bodyPr/>
          <a:lstStyle/>
          <a:p>
            <a:fld id="{F1BED3D1-EDF3-453E-8164-CACFD0F90A92}" type="datetimeFigureOut">
              <a:rPr lang="en-US" smtClean="0"/>
              <a:t>5/31/2022</a:t>
            </a:fld>
            <a:endParaRPr lang="en-US" dirty="0"/>
          </a:p>
        </p:txBody>
      </p:sp>
      <p:sp>
        <p:nvSpPr>
          <p:cNvPr id="3" name="Footer Placeholder 2">
            <a:extLst>
              <a:ext uri="{FF2B5EF4-FFF2-40B4-BE49-F238E27FC236}">
                <a16:creationId xmlns:a16="http://schemas.microsoft.com/office/drawing/2014/main" id="{F00FD8AD-B0B2-49CA-B484-BFEDE0D2924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E1EF028-1FC1-4423-81D4-D7FF62CBE70D}"/>
              </a:ext>
            </a:extLst>
          </p:cNvPr>
          <p:cNvSpPr>
            <a:spLocks noGrp="1"/>
          </p:cNvSpPr>
          <p:nvPr>
            <p:ph type="sldNum" sz="quarter" idx="12"/>
          </p:nvPr>
        </p:nvSpPr>
        <p:spPr/>
        <p:txBody>
          <a:bodyPr/>
          <a:lstStyle/>
          <a:p>
            <a:fld id="{5DCE0ED9-346A-4A3F-B0A4-556DB912436E}" type="slidenum">
              <a:rPr lang="en-US" smtClean="0"/>
              <a:t>‹#›</a:t>
            </a:fld>
            <a:endParaRPr lang="en-US" dirty="0"/>
          </a:p>
        </p:txBody>
      </p:sp>
    </p:spTree>
    <p:extLst>
      <p:ext uri="{BB962C8B-B14F-4D97-AF65-F5344CB8AC3E}">
        <p14:creationId xmlns:p14="http://schemas.microsoft.com/office/powerpoint/2010/main" val="997213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5A80A-1608-4D9A-BA5E-9FE7794883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072DC6D-82F4-442A-861B-8DF4CEEF64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9F3E28-5F6F-40A4-AA81-44CE42C6CC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44CF637-CBB0-4394-B57D-7291E6125503}"/>
              </a:ext>
            </a:extLst>
          </p:cNvPr>
          <p:cNvSpPr>
            <a:spLocks noGrp="1"/>
          </p:cNvSpPr>
          <p:nvPr>
            <p:ph type="dt" sz="half" idx="10"/>
          </p:nvPr>
        </p:nvSpPr>
        <p:spPr/>
        <p:txBody>
          <a:bodyPr/>
          <a:lstStyle/>
          <a:p>
            <a:fld id="{F1BED3D1-EDF3-453E-8164-CACFD0F90A92}" type="datetimeFigureOut">
              <a:rPr lang="en-US" smtClean="0"/>
              <a:t>5/31/2022</a:t>
            </a:fld>
            <a:endParaRPr lang="en-US" dirty="0"/>
          </a:p>
        </p:txBody>
      </p:sp>
      <p:sp>
        <p:nvSpPr>
          <p:cNvPr id="6" name="Footer Placeholder 5">
            <a:extLst>
              <a:ext uri="{FF2B5EF4-FFF2-40B4-BE49-F238E27FC236}">
                <a16:creationId xmlns:a16="http://schemas.microsoft.com/office/drawing/2014/main" id="{3D1F7B78-095E-4450-812F-BFF6C086532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15B933-F091-45F0-A29B-413084F5A61A}"/>
              </a:ext>
            </a:extLst>
          </p:cNvPr>
          <p:cNvSpPr>
            <a:spLocks noGrp="1"/>
          </p:cNvSpPr>
          <p:nvPr>
            <p:ph type="sldNum" sz="quarter" idx="12"/>
          </p:nvPr>
        </p:nvSpPr>
        <p:spPr/>
        <p:txBody>
          <a:bodyPr/>
          <a:lstStyle/>
          <a:p>
            <a:fld id="{5DCE0ED9-346A-4A3F-B0A4-556DB912436E}" type="slidenum">
              <a:rPr lang="en-US" smtClean="0"/>
              <a:t>‹#›</a:t>
            </a:fld>
            <a:endParaRPr lang="en-US" dirty="0"/>
          </a:p>
        </p:txBody>
      </p:sp>
    </p:spTree>
    <p:extLst>
      <p:ext uri="{BB962C8B-B14F-4D97-AF65-F5344CB8AC3E}">
        <p14:creationId xmlns:p14="http://schemas.microsoft.com/office/powerpoint/2010/main" val="2302961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DC321-330F-4FA9-A8F8-35E7FF9974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463E64-9028-452C-9E96-03A6845AB9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EDD99F9-09C2-4474-85EE-ECC28C4C0C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5E28DA-99E6-4CC3-AF9E-B02FB4C78D89}"/>
              </a:ext>
            </a:extLst>
          </p:cNvPr>
          <p:cNvSpPr>
            <a:spLocks noGrp="1"/>
          </p:cNvSpPr>
          <p:nvPr>
            <p:ph type="dt" sz="half" idx="10"/>
          </p:nvPr>
        </p:nvSpPr>
        <p:spPr/>
        <p:txBody>
          <a:bodyPr/>
          <a:lstStyle/>
          <a:p>
            <a:fld id="{F1BED3D1-EDF3-453E-8164-CACFD0F90A92}" type="datetimeFigureOut">
              <a:rPr lang="en-US" smtClean="0"/>
              <a:t>5/31/2022</a:t>
            </a:fld>
            <a:endParaRPr lang="en-US" dirty="0"/>
          </a:p>
        </p:txBody>
      </p:sp>
      <p:sp>
        <p:nvSpPr>
          <p:cNvPr id="6" name="Footer Placeholder 5">
            <a:extLst>
              <a:ext uri="{FF2B5EF4-FFF2-40B4-BE49-F238E27FC236}">
                <a16:creationId xmlns:a16="http://schemas.microsoft.com/office/drawing/2014/main" id="{82D6E7B2-5EED-458B-8B89-FD1FBA685F2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C215EC4-6537-4B68-BD66-47061F6E45F7}"/>
              </a:ext>
            </a:extLst>
          </p:cNvPr>
          <p:cNvSpPr>
            <a:spLocks noGrp="1"/>
          </p:cNvSpPr>
          <p:nvPr>
            <p:ph type="sldNum" sz="quarter" idx="12"/>
          </p:nvPr>
        </p:nvSpPr>
        <p:spPr/>
        <p:txBody>
          <a:bodyPr/>
          <a:lstStyle/>
          <a:p>
            <a:fld id="{5DCE0ED9-346A-4A3F-B0A4-556DB912436E}" type="slidenum">
              <a:rPr lang="en-US" smtClean="0"/>
              <a:t>‹#›</a:t>
            </a:fld>
            <a:endParaRPr lang="en-US" dirty="0"/>
          </a:p>
        </p:txBody>
      </p:sp>
    </p:spTree>
    <p:extLst>
      <p:ext uri="{BB962C8B-B14F-4D97-AF65-F5344CB8AC3E}">
        <p14:creationId xmlns:p14="http://schemas.microsoft.com/office/powerpoint/2010/main" val="1369180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0F496C-48A3-4B4A-AD86-ECED192042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A83B5E-8802-4681-8F6E-5BF2757E40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C7CADD-51CA-4976-BAA7-9BB3537DCD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BED3D1-EDF3-453E-8164-CACFD0F90A92}" type="datetimeFigureOut">
              <a:rPr lang="en-US" smtClean="0"/>
              <a:t>5/31/2022</a:t>
            </a:fld>
            <a:endParaRPr lang="en-US" dirty="0"/>
          </a:p>
        </p:txBody>
      </p:sp>
      <p:sp>
        <p:nvSpPr>
          <p:cNvPr id="5" name="Footer Placeholder 4">
            <a:extLst>
              <a:ext uri="{FF2B5EF4-FFF2-40B4-BE49-F238E27FC236}">
                <a16:creationId xmlns:a16="http://schemas.microsoft.com/office/drawing/2014/main" id="{0ED3B092-8BF8-477A-B5C2-5CF69DE536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CD3A56D-DD35-402C-B0DF-75C1B127D6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CE0ED9-346A-4A3F-B0A4-556DB912436E}" type="slidenum">
              <a:rPr lang="en-US" smtClean="0"/>
              <a:t>‹#›</a:t>
            </a:fld>
            <a:endParaRPr lang="en-US" dirty="0"/>
          </a:p>
        </p:txBody>
      </p:sp>
    </p:spTree>
    <p:extLst>
      <p:ext uri="{BB962C8B-B14F-4D97-AF65-F5344CB8AC3E}">
        <p14:creationId xmlns:p14="http://schemas.microsoft.com/office/powerpoint/2010/main" val="939032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6CBB9"/>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B47F7D-3EDD-45EB-8D2C-78E59474C810}"/>
              </a:ext>
            </a:extLst>
          </p:cNvPr>
          <p:cNvPicPr>
            <a:picLocks noChangeAspect="1"/>
          </p:cNvPicPr>
          <p:nvPr/>
        </p:nvPicPr>
        <p:blipFill rotWithShape="1">
          <a:blip r:embed="rId2"/>
          <a:srcRect t="9418" r="-2" b="-2"/>
          <a:stretch/>
        </p:blipFill>
        <p:spPr>
          <a:xfrm>
            <a:off x="20" y="10"/>
            <a:ext cx="4637226" cy="6857990"/>
          </a:xfrm>
          <a:prstGeom prst="rect">
            <a:avLst/>
          </a:prstGeom>
        </p:spPr>
      </p:pic>
      <p:sp>
        <p:nvSpPr>
          <p:cNvPr id="11" name="Rectangle 13">
            <a:extLst>
              <a:ext uri="{FF2B5EF4-FFF2-40B4-BE49-F238E27FC236}">
                <a16:creationId xmlns:a16="http://schemas.microsoft.com/office/drawing/2014/main" id="{B9951BD9-0868-4CDB-ACD6-9C4209B5E4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75EAFA-9EA9-4926-845A-92BA1B071E70}"/>
              </a:ext>
            </a:extLst>
          </p:cNvPr>
          <p:cNvSpPr>
            <a:spLocks noGrp="1"/>
          </p:cNvSpPr>
          <p:nvPr>
            <p:ph type="ctrTitle"/>
          </p:nvPr>
        </p:nvSpPr>
        <p:spPr>
          <a:xfrm>
            <a:off x="5706836" y="1603469"/>
            <a:ext cx="6073683" cy="3351602"/>
          </a:xfrm>
        </p:spPr>
        <p:txBody>
          <a:bodyPr>
            <a:normAutofit/>
          </a:bodyPr>
          <a:lstStyle/>
          <a:p>
            <a:pPr algn="l"/>
            <a:r>
              <a:rPr lang="en-US" sz="5600" dirty="0">
                <a:solidFill>
                  <a:schemeClr val="bg1"/>
                </a:solidFill>
              </a:rPr>
              <a:t>First Parish Building Repair Proposal</a:t>
            </a:r>
            <a:br>
              <a:rPr lang="en-US" sz="5600" dirty="0">
                <a:solidFill>
                  <a:schemeClr val="bg1"/>
                </a:solidFill>
              </a:rPr>
            </a:br>
            <a:endParaRPr lang="en-US" sz="5600" dirty="0">
              <a:solidFill>
                <a:schemeClr val="bg1"/>
              </a:solidFill>
            </a:endParaRPr>
          </a:p>
        </p:txBody>
      </p:sp>
    </p:spTree>
    <p:extLst>
      <p:ext uri="{BB962C8B-B14F-4D97-AF65-F5344CB8AC3E}">
        <p14:creationId xmlns:p14="http://schemas.microsoft.com/office/powerpoint/2010/main" val="1373135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10000" r="-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625DC-C2EA-4E89-8204-504689F4F131}"/>
              </a:ext>
            </a:extLst>
          </p:cNvPr>
          <p:cNvSpPr>
            <a:spLocks noGrp="1"/>
          </p:cNvSpPr>
          <p:nvPr>
            <p:ph type="title"/>
          </p:nvPr>
        </p:nvSpPr>
        <p:spPr>
          <a:xfrm>
            <a:off x="838199" y="265471"/>
            <a:ext cx="10515600" cy="1325563"/>
          </a:xfrm>
        </p:spPr>
        <p:txBody>
          <a:bodyPr>
            <a:normAutofit/>
          </a:bodyPr>
          <a:lstStyle/>
          <a:p>
            <a:r>
              <a:rPr lang="en-US" b="1" dirty="0"/>
              <a:t>Key Activities from the March Building Update</a:t>
            </a:r>
          </a:p>
        </p:txBody>
      </p:sp>
      <p:sp>
        <p:nvSpPr>
          <p:cNvPr id="3" name="TextBox 2">
            <a:extLst>
              <a:ext uri="{FF2B5EF4-FFF2-40B4-BE49-F238E27FC236}">
                <a16:creationId xmlns:a16="http://schemas.microsoft.com/office/drawing/2014/main" id="{3FA64CD2-8386-4883-8207-8621A0BB03A0}"/>
              </a:ext>
            </a:extLst>
          </p:cNvPr>
          <p:cNvSpPr txBox="1"/>
          <p:nvPr/>
        </p:nvSpPr>
        <p:spPr>
          <a:xfrm>
            <a:off x="392060" y="1216743"/>
            <a:ext cx="11407879" cy="4595334"/>
          </a:xfrm>
          <a:prstGeom prst="rect">
            <a:avLst/>
          </a:prstGeom>
          <a:gradFill flip="none" rotWithShape="1">
            <a:gsLst>
              <a:gs pos="100000">
                <a:schemeClr val="accent3">
                  <a:lumMod val="5000"/>
                  <a:lumOff val="95000"/>
                  <a:alpha val="0"/>
                </a:schemeClr>
              </a:gs>
              <a:gs pos="92000">
                <a:srgbClr val="EAEAEA">
                  <a:alpha val="51000"/>
                </a:srgbClr>
              </a:gs>
              <a:gs pos="48000">
                <a:schemeClr val="bg1">
                  <a:lumMod val="85000"/>
                </a:schemeClr>
              </a:gs>
            </a:gsLst>
            <a:path path="rect">
              <a:fillToRect l="50000" t="50000" r="50000" b="50000"/>
            </a:path>
            <a:tileRect/>
          </a:gradFill>
          <a:effectLst>
            <a:softEdge rad="203200"/>
          </a:effectLst>
        </p:spPr>
        <p:txBody>
          <a:bodyPr wrap="square" rtlCol="0" anchor="ctr" anchorCtr="0">
            <a:noAutofit/>
          </a:bodyPr>
          <a:lstStyle/>
          <a:p>
            <a:pPr marL="914400" marR="0" lvl="1" indent="-457200">
              <a:lnSpc>
                <a:spcPct val="107000"/>
              </a:lnSpc>
              <a:spcBef>
                <a:spcPts val="0"/>
              </a:spcBef>
              <a:spcAft>
                <a:spcPts val="1200"/>
              </a:spcAft>
              <a:buFont typeface="+mj-lt"/>
              <a:buAutoNum type="arabicPeriod"/>
            </a:pPr>
            <a:r>
              <a:rPr lang="en-US" sz="2400" dirty="0">
                <a:latin typeface="Calibri" panose="020F0502020204030204" pitchFamily="34" charset="0"/>
                <a:ea typeface="Yu Mincho" panose="02020400000000000000" pitchFamily="18" charset="-128"/>
                <a:cs typeface="Times New Roman" panose="02020603050405020304" pitchFamily="18" charset="0"/>
              </a:rPr>
              <a:t>Update our 2018 site assessment and use to prioritize critical near-term repairs and improvements that can be accomplished with our currently available resources.  This includes an evaluation of the evolving space use needs at First Parish.</a:t>
            </a:r>
          </a:p>
          <a:p>
            <a:pPr marL="914400" marR="0" lvl="1" indent="-457200">
              <a:lnSpc>
                <a:spcPct val="107000"/>
              </a:lnSpc>
              <a:spcBef>
                <a:spcPts val="0"/>
              </a:spcBef>
              <a:spcAft>
                <a:spcPts val="1200"/>
              </a:spcAft>
              <a:buFont typeface="+mj-lt"/>
              <a:buAutoNum type="arabicPeriod"/>
            </a:pPr>
            <a:r>
              <a:rPr lang="en-US" sz="2400" dirty="0">
                <a:latin typeface="Calibri" panose="020F0502020204030204" pitchFamily="34" charset="0"/>
                <a:ea typeface="Yu Mincho" panose="02020400000000000000" pitchFamily="18" charset="-128"/>
                <a:cs typeface="Times New Roman" panose="02020603050405020304" pitchFamily="18" charset="0"/>
              </a:rPr>
              <a:t>Work on a building use plan that includes the interior and exterior and provides an overall vision for our physical space.  This will be done in concert with the congregation, staff, and potential outside stakeholders.</a:t>
            </a:r>
          </a:p>
          <a:p>
            <a:pPr marL="914400" marR="0" lvl="1" indent="-457200">
              <a:lnSpc>
                <a:spcPct val="107000"/>
              </a:lnSpc>
              <a:spcBef>
                <a:spcPts val="0"/>
              </a:spcBef>
              <a:spcAft>
                <a:spcPts val="0"/>
              </a:spcAft>
              <a:buFont typeface="+mj-lt"/>
              <a:buAutoNum type="arabicPeriod"/>
            </a:pPr>
            <a:r>
              <a:rPr lang="en-US" sz="2400" dirty="0">
                <a:latin typeface="Calibri" panose="020F0502020204030204" pitchFamily="34" charset="0"/>
                <a:ea typeface="Yu Mincho" panose="02020400000000000000" pitchFamily="18" charset="-128"/>
                <a:cs typeface="Times New Roman" panose="02020603050405020304" pitchFamily="18" charset="0"/>
              </a:rPr>
              <a:t>Explore options for a long-term community partner for First Parish that would be willing and able to help fund this overall vision for the building.</a:t>
            </a:r>
          </a:p>
        </p:txBody>
      </p:sp>
    </p:spTree>
    <p:extLst>
      <p:ext uri="{BB962C8B-B14F-4D97-AF65-F5344CB8AC3E}">
        <p14:creationId xmlns:p14="http://schemas.microsoft.com/office/powerpoint/2010/main" val="2802334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10000" r="-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625DC-C2EA-4E89-8204-504689F4F131}"/>
              </a:ext>
            </a:extLst>
          </p:cNvPr>
          <p:cNvSpPr>
            <a:spLocks noGrp="1"/>
          </p:cNvSpPr>
          <p:nvPr>
            <p:ph type="title"/>
          </p:nvPr>
        </p:nvSpPr>
        <p:spPr>
          <a:xfrm>
            <a:off x="838199" y="265471"/>
            <a:ext cx="10515600" cy="1325563"/>
          </a:xfrm>
        </p:spPr>
        <p:txBody>
          <a:bodyPr>
            <a:normAutofit/>
          </a:bodyPr>
          <a:lstStyle/>
          <a:p>
            <a:r>
              <a:rPr lang="en-US" b="1" dirty="0"/>
              <a:t>Top Priorities Identified from Activity 1</a:t>
            </a:r>
          </a:p>
        </p:txBody>
      </p:sp>
      <p:sp>
        <p:nvSpPr>
          <p:cNvPr id="3" name="TextBox 2">
            <a:extLst>
              <a:ext uri="{FF2B5EF4-FFF2-40B4-BE49-F238E27FC236}">
                <a16:creationId xmlns:a16="http://schemas.microsoft.com/office/drawing/2014/main" id="{3FA64CD2-8386-4883-8207-8621A0BB03A0}"/>
              </a:ext>
            </a:extLst>
          </p:cNvPr>
          <p:cNvSpPr txBox="1"/>
          <p:nvPr/>
        </p:nvSpPr>
        <p:spPr>
          <a:xfrm>
            <a:off x="392059" y="1718034"/>
            <a:ext cx="11407879" cy="4682766"/>
          </a:xfrm>
          <a:prstGeom prst="rect">
            <a:avLst/>
          </a:prstGeom>
          <a:gradFill flip="none" rotWithShape="1">
            <a:gsLst>
              <a:gs pos="100000">
                <a:schemeClr val="accent3">
                  <a:lumMod val="5000"/>
                  <a:lumOff val="95000"/>
                  <a:alpha val="0"/>
                </a:schemeClr>
              </a:gs>
              <a:gs pos="92000">
                <a:srgbClr val="EAEAEA">
                  <a:alpha val="51000"/>
                </a:srgbClr>
              </a:gs>
              <a:gs pos="48000">
                <a:schemeClr val="bg1">
                  <a:lumMod val="85000"/>
                </a:schemeClr>
              </a:gs>
            </a:gsLst>
            <a:path path="rect">
              <a:fillToRect l="50000" t="50000" r="50000" b="50000"/>
            </a:path>
            <a:tileRect/>
          </a:gradFill>
          <a:effectLst>
            <a:softEdge rad="203200"/>
          </a:effectLst>
        </p:spPr>
        <p:txBody>
          <a:bodyPr wrap="square" rtlCol="0" anchor="ctr" anchorCtr="0">
            <a:noAutofit/>
          </a:bodyPr>
          <a:lstStyle/>
          <a:p>
            <a:pPr marL="800100" marR="0" lvl="1" indent="-342900">
              <a:lnSpc>
                <a:spcPct val="107000"/>
              </a:lnSpc>
              <a:spcBef>
                <a:spcPts val="0"/>
              </a:spcBef>
              <a:spcAft>
                <a:spcPts val="1200"/>
              </a:spcAft>
              <a:buFont typeface="Wingdings" panose="05000000000000000000" pitchFamily="2" charset="2"/>
              <a:buChar char="Ø"/>
            </a:pPr>
            <a:r>
              <a:rPr lang="en-US" sz="2400" dirty="0">
                <a:latin typeface="Calibri" panose="020F0502020204030204" pitchFamily="34" charset="0"/>
                <a:ea typeface="Yu Mincho" panose="02020400000000000000" pitchFamily="18" charset="-128"/>
                <a:cs typeface="Times New Roman" panose="02020603050405020304" pitchFamily="18" charset="0"/>
              </a:rPr>
              <a:t>Return the Meetinghouse interior to a useable condition - $155K (Summer)</a:t>
            </a:r>
          </a:p>
          <a:p>
            <a:pPr marL="1257300" lvl="2" indent="-342900">
              <a:lnSpc>
                <a:spcPct val="107000"/>
              </a:lnSpc>
              <a:spcAft>
                <a:spcPts val="1200"/>
              </a:spcAft>
              <a:buFont typeface="Arial" panose="020B0604020202020204" pitchFamily="34" charset="0"/>
              <a:buChar char="•"/>
            </a:pPr>
            <a:r>
              <a:rPr lang="en-US" sz="2000" dirty="0">
                <a:latin typeface="Calibri" panose="020F0502020204030204" pitchFamily="34" charset="0"/>
                <a:ea typeface="Yu Mincho" panose="02020400000000000000" pitchFamily="18" charset="-128"/>
                <a:cs typeface="Times New Roman" panose="02020603050405020304" pitchFamily="18" charset="0"/>
              </a:rPr>
              <a:t>Repair water damage to meetinghouse and minister’s office - $62K ($127K estimate minus $65K insurance reimbursement)</a:t>
            </a:r>
          </a:p>
          <a:p>
            <a:pPr marL="1257300" lvl="2" indent="-342900">
              <a:lnSpc>
                <a:spcPct val="107000"/>
              </a:lnSpc>
              <a:spcAft>
                <a:spcPts val="1200"/>
              </a:spcAft>
              <a:buFont typeface="Arial" panose="020B0604020202020204" pitchFamily="34" charset="0"/>
              <a:buChar char="•"/>
            </a:pPr>
            <a:r>
              <a:rPr lang="en-US" sz="2000" dirty="0">
                <a:latin typeface="Calibri" panose="020F0502020204030204" pitchFamily="34" charset="0"/>
                <a:ea typeface="Yu Mincho" panose="02020400000000000000" pitchFamily="18" charset="-128"/>
                <a:cs typeface="Times New Roman" panose="02020603050405020304" pitchFamily="18" charset="0"/>
              </a:rPr>
              <a:t>Replace balcony plaster ceiling - $93K (part of Phase 1 work)</a:t>
            </a:r>
          </a:p>
          <a:p>
            <a:pPr marL="800100" marR="0" lvl="1" indent="-342900">
              <a:lnSpc>
                <a:spcPct val="107000"/>
              </a:lnSpc>
              <a:spcBef>
                <a:spcPts val="0"/>
              </a:spcBef>
              <a:spcAft>
                <a:spcPts val="1200"/>
              </a:spcAft>
              <a:buFont typeface="Wingdings" panose="05000000000000000000" pitchFamily="2" charset="2"/>
              <a:buChar char="Ø"/>
            </a:pPr>
            <a:r>
              <a:rPr lang="en-US" sz="2400" dirty="0">
                <a:latin typeface="Calibri" panose="020F0502020204030204" pitchFamily="34" charset="0"/>
                <a:ea typeface="Yu Mincho" panose="02020400000000000000" pitchFamily="18" charset="-128"/>
                <a:cs typeface="Times New Roman" panose="02020603050405020304" pitchFamily="18" charset="0"/>
              </a:rPr>
              <a:t>Return exterior of the Meetinghouse to a visually acceptable condition - $460K (Fall)</a:t>
            </a:r>
          </a:p>
          <a:p>
            <a:pPr marL="1257300" lvl="2" indent="-342900">
              <a:lnSpc>
                <a:spcPct val="107000"/>
              </a:lnSpc>
              <a:spcAft>
                <a:spcPts val="1200"/>
              </a:spcAft>
              <a:buFont typeface="Arial" panose="020B0604020202020204" pitchFamily="34" charset="0"/>
              <a:buChar char="•"/>
            </a:pPr>
            <a:r>
              <a:rPr lang="en-US" sz="2000" dirty="0">
                <a:latin typeface="Calibri" panose="020F0502020204030204" pitchFamily="34" charset="0"/>
                <a:ea typeface="Yu Mincho" panose="02020400000000000000" pitchFamily="18" charset="-128"/>
                <a:cs typeface="Times New Roman" panose="02020603050405020304" pitchFamily="18" charset="0"/>
              </a:rPr>
              <a:t>Repair and paint East (front) wall - $230K</a:t>
            </a:r>
          </a:p>
          <a:p>
            <a:pPr marL="1257300" lvl="2" indent="-342900">
              <a:lnSpc>
                <a:spcPct val="107000"/>
              </a:lnSpc>
              <a:spcAft>
                <a:spcPts val="1200"/>
              </a:spcAft>
              <a:buFont typeface="Arial" panose="020B0604020202020204" pitchFamily="34" charset="0"/>
              <a:buChar char="•"/>
            </a:pPr>
            <a:r>
              <a:rPr lang="en-US" sz="2000" dirty="0">
                <a:latin typeface="Calibri" panose="020F0502020204030204" pitchFamily="34" charset="0"/>
                <a:ea typeface="Yu Mincho" panose="02020400000000000000" pitchFamily="18" charset="-128"/>
                <a:cs typeface="Times New Roman" panose="02020603050405020304" pitchFamily="18" charset="0"/>
              </a:rPr>
              <a:t>Repair and paint South (Church St.) wall - $230K</a:t>
            </a:r>
          </a:p>
          <a:p>
            <a:pPr marL="800100" marR="0" lvl="1" indent="-342900">
              <a:lnSpc>
                <a:spcPct val="107000"/>
              </a:lnSpc>
              <a:spcBef>
                <a:spcPts val="0"/>
              </a:spcBef>
              <a:spcAft>
                <a:spcPts val="0"/>
              </a:spcAft>
              <a:buFont typeface="Wingdings" panose="05000000000000000000" pitchFamily="2" charset="2"/>
              <a:buChar char="Ø"/>
            </a:pPr>
            <a:r>
              <a:rPr lang="en-US" sz="2400" dirty="0">
                <a:latin typeface="Calibri" panose="020F0502020204030204" pitchFamily="34" charset="0"/>
                <a:ea typeface="Yu Mincho" panose="02020400000000000000" pitchFamily="18" charset="-128"/>
                <a:cs typeface="Times New Roman" panose="02020603050405020304" pitchFamily="18" charset="0"/>
              </a:rPr>
              <a:t>Address highest-risk deferred maintenance item - $320K (Timing TBD)</a:t>
            </a:r>
          </a:p>
          <a:p>
            <a:pPr marL="1257300" lvl="2" indent="-342900">
              <a:lnSpc>
                <a:spcPct val="107000"/>
              </a:lnSpc>
              <a:buFont typeface="Arial" panose="020B0604020202020204" pitchFamily="34" charset="0"/>
              <a:buChar char="•"/>
            </a:pPr>
            <a:r>
              <a:rPr lang="en-US" sz="2000" dirty="0">
                <a:latin typeface="Calibri" panose="020F0502020204030204" pitchFamily="34" charset="0"/>
                <a:ea typeface="Yu Mincho" panose="02020400000000000000" pitchFamily="18" charset="-128"/>
                <a:cs typeface="Times New Roman" panose="02020603050405020304" pitchFamily="18" charset="0"/>
              </a:rPr>
              <a:t>Parish House North wall instability; free-standing masonry wall is bowing outwards and needs to be stabilized - $320K</a:t>
            </a:r>
          </a:p>
          <a:p>
            <a:pPr marL="1257300" lvl="2" indent="-342900">
              <a:lnSpc>
                <a:spcPct val="107000"/>
              </a:lnSpc>
              <a:buFont typeface="Arial" panose="020B0604020202020204" pitchFamily="34" charset="0"/>
              <a:buChar char="•"/>
            </a:pPr>
            <a:endParaRPr lang="en-US" sz="2000" dirty="0">
              <a:latin typeface="Calibri" panose="020F0502020204030204" pitchFamily="34" charset="0"/>
              <a:ea typeface="Yu Mincho" panose="02020400000000000000" pitchFamily="18" charset="-128"/>
              <a:cs typeface="Times New Roman" panose="02020603050405020304" pitchFamily="18" charset="0"/>
            </a:endParaRPr>
          </a:p>
          <a:p>
            <a:pPr marL="800100" lvl="1" indent="-342900">
              <a:lnSpc>
                <a:spcPct val="107000"/>
              </a:lnSpc>
              <a:buFont typeface="Wingdings" panose="05000000000000000000" pitchFamily="2" charset="2"/>
              <a:buChar char="Ø"/>
            </a:pPr>
            <a:r>
              <a:rPr lang="en-US" sz="2400" dirty="0">
                <a:latin typeface="Calibri" panose="020F0502020204030204" pitchFamily="34" charset="0"/>
                <a:ea typeface="Yu Mincho" panose="02020400000000000000" pitchFamily="18" charset="-128"/>
                <a:cs typeface="Times New Roman" panose="02020603050405020304" pitchFamily="18" charset="0"/>
              </a:rPr>
              <a:t>Total cost is $935K</a:t>
            </a:r>
          </a:p>
        </p:txBody>
      </p:sp>
    </p:spTree>
    <p:extLst>
      <p:ext uri="{BB962C8B-B14F-4D97-AF65-F5344CB8AC3E}">
        <p14:creationId xmlns:p14="http://schemas.microsoft.com/office/powerpoint/2010/main" val="2095286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10000" r="-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625DC-C2EA-4E89-8204-504689F4F131}"/>
              </a:ext>
            </a:extLst>
          </p:cNvPr>
          <p:cNvSpPr>
            <a:spLocks noGrp="1"/>
          </p:cNvSpPr>
          <p:nvPr>
            <p:ph type="title"/>
          </p:nvPr>
        </p:nvSpPr>
        <p:spPr>
          <a:xfrm>
            <a:off x="838199" y="265471"/>
            <a:ext cx="10515600" cy="1325563"/>
          </a:xfrm>
        </p:spPr>
        <p:txBody>
          <a:bodyPr>
            <a:normAutofit/>
          </a:bodyPr>
          <a:lstStyle/>
          <a:p>
            <a:r>
              <a:rPr lang="en-US" b="1" dirty="0"/>
              <a:t>Sources of Funding</a:t>
            </a:r>
          </a:p>
        </p:txBody>
      </p:sp>
      <p:sp>
        <p:nvSpPr>
          <p:cNvPr id="3" name="TextBox 2">
            <a:extLst>
              <a:ext uri="{FF2B5EF4-FFF2-40B4-BE49-F238E27FC236}">
                <a16:creationId xmlns:a16="http://schemas.microsoft.com/office/drawing/2014/main" id="{3FA64CD2-8386-4883-8207-8621A0BB03A0}"/>
              </a:ext>
            </a:extLst>
          </p:cNvPr>
          <p:cNvSpPr txBox="1"/>
          <p:nvPr/>
        </p:nvSpPr>
        <p:spPr>
          <a:xfrm>
            <a:off x="392059" y="1591034"/>
            <a:ext cx="11407879" cy="4682766"/>
          </a:xfrm>
          <a:prstGeom prst="rect">
            <a:avLst/>
          </a:prstGeom>
          <a:gradFill flip="none" rotWithShape="1">
            <a:gsLst>
              <a:gs pos="100000">
                <a:schemeClr val="accent3">
                  <a:lumMod val="5000"/>
                  <a:lumOff val="95000"/>
                  <a:alpha val="0"/>
                </a:schemeClr>
              </a:gs>
              <a:gs pos="92000">
                <a:srgbClr val="EAEAEA">
                  <a:alpha val="51000"/>
                </a:srgbClr>
              </a:gs>
              <a:gs pos="48000">
                <a:schemeClr val="bg1">
                  <a:lumMod val="85000"/>
                </a:schemeClr>
              </a:gs>
            </a:gsLst>
            <a:path path="rect">
              <a:fillToRect l="50000" t="50000" r="50000" b="50000"/>
            </a:path>
            <a:tileRect/>
          </a:gradFill>
          <a:effectLst>
            <a:softEdge rad="203200"/>
          </a:effectLst>
        </p:spPr>
        <p:txBody>
          <a:bodyPr wrap="square" rtlCol="0" anchor="ctr" anchorCtr="0">
            <a:noAutofit/>
          </a:bodyPr>
          <a:lstStyle/>
          <a:p>
            <a:pPr marL="800100" marR="0" lvl="1" indent="-342900">
              <a:lnSpc>
                <a:spcPct val="107000"/>
              </a:lnSpc>
              <a:spcBef>
                <a:spcPts val="0"/>
              </a:spcBef>
              <a:spcAft>
                <a:spcPts val="1200"/>
              </a:spcAft>
              <a:buFont typeface="Wingdings" panose="05000000000000000000" pitchFamily="2" charset="2"/>
              <a:buChar char="Ø"/>
            </a:pPr>
            <a:r>
              <a:rPr lang="en-US" sz="2400" dirty="0">
                <a:latin typeface="Calibri" panose="020F0502020204030204" pitchFamily="34" charset="0"/>
                <a:ea typeface="Yu Mincho" panose="02020400000000000000" pitchFamily="18" charset="-128"/>
                <a:cs typeface="Times New Roman" panose="02020603050405020304" pitchFamily="18" charset="0"/>
              </a:rPr>
              <a:t>First Parish Endowment- $600K</a:t>
            </a:r>
          </a:p>
          <a:p>
            <a:pPr marL="1257300" lvl="2" indent="-342900">
              <a:lnSpc>
                <a:spcPct val="107000"/>
              </a:lnSpc>
              <a:spcAft>
                <a:spcPts val="1200"/>
              </a:spcAft>
              <a:buFont typeface="Arial" panose="020B0604020202020204" pitchFamily="34" charset="0"/>
              <a:buChar char="•"/>
            </a:pPr>
            <a:r>
              <a:rPr lang="en-US" sz="2000" dirty="0">
                <a:latin typeface="Calibri" panose="020F0502020204030204" pitchFamily="34" charset="0"/>
                <a:ea typeface="Yu Mincho" panose="02020400000000000000" pitchFamily="18" charset="-128"/>
                <a:cs typeface="Times New Roman" panose="02020603050405020304" pitchFamily="18" charset="0"/>
              </a:rPr>
              <a:t>In December, $600K was disbursed from the endowment in preparation for Phase 1 work which has remained unused</a:t>
            </a:r>
          </a:p>
          <a:p>
            <a:pPr marL="800100" marR="0" lvl="1" indent="-342900">
              <a:lnSpc>
                <a:spcPct val="107000"/>
              </a:lnSpc>
              <a:spcBef>
                <a:spcPts val="0"/>
              </a:spcBef>
              <a:spcAft>
                <a:spcPts val="1200"/>
              </a:spcAft>
              <a:buFont typeface="Wingdings" panose="05000000000000000000" pitchFamily="2" charset="2"/>
              <a:buChar char="Ø"/>
            </a:pPr>
            <a:r>
              <a:rPr lang="en-US" sz="2400" dirty="0">
                <a:latin typeface="Calibri" panose="020F0502020204030204" pitchFamily="34" charset="0"/>
                <a:ea typeface="Yu Mincho" panose="02020400000000000000" pitchFamily="18" charset="-128"/>
                <a:cs typeface="Times New Roman" panose="02020603050405020304" pitchFamily="18" charset="0"/>
              </a:rPr>
              <a:t>Building Fund Donations - $250K</a:t>
            </a:r>
          </a:p>
          <a:p>
            <a:pPr marL="1257300" lvl="2" indent="-342900">
              <a:lnSpc>
                <a:spcPct val="107000"/>
              </a:lnSpc>
              <a:spcAft>
                <a:spcPts val="1200"/>
              </a:spcAft>
              <a:buFont typeface="Arial" panose="020B0604020202020204" pitchFamily="34" charset="0"/>
              <a:buChar char="•"/>
            </a:pPr>
            <a:r>
              <a:rPr lang="en-US" sz="2000" dirty="0">
                <a:latin typeface="Calibri" panose="020F0502020204030204" pitchFamily="34" charset="0"/>
                <a:ea typeface="Yu Mincho" panose="02020400000000000000" pitchFamily="18" charset="-128"/>
                <a:cs typeface="Times New Roman" panose="02020603050405020304" pitchFamily="18" charset="0"/>
              </a:rPr>
              <a:t>Over $250K has been committed to the building fund in anticipation of Phase 1 work</a:t>
            </a:r>
          </a:p>
          <a:p>
            <a:pPr marL="800100" marR="0" lvl="1" indent="-342900">
              <a:lnSpc>
                <a:spcPct val="107000"/>
              </a:lnSpc>
              <a:spcBef>
                <a:spcPts val="0"/>
              </a:spcBef>
              <a:spcAft>
                <a:spcPts val="0"/>
              </a:spcAft>
              <a:buFont typeface="Wingdings" panose="05000000000000000000" pitchFamily="2" charset="2"/>
              <a:buChar char="Ø"/>
            </a:pPr>
            <a:r>
              <a:rPr lang="en-US" sz="2400" dirty="0">
                <a:latin typeface="Calibri" panose="020F0502020204030204" pitchFamily="34" charset="0"/>
                <a:ea typeface="Yu Mincho" panose="02020400000000000000" pitchFamily="18" charset="-128"/>
                <a:cs typeface="Times New Roman" panose="02020603050405020304" pitchFamily="18" charset="0"/>
              </a:rPr>
              <a:t>Cambridge Historical Commission- $200K</a:t>
            </a:r>
          </a:p>
          <a:p>
            <a:pPr marL="1257300" lvl="2" indent="-342900">
              <a:lnSpc>
                <a:spcPct val="107000"/>
              </a:lnSpc>
              <a:buFont typeface="Arial" panose="020B0604020202020204" pitchFamily="34" charset="0"/>
              <a:buChar char="•"/>
            </a:pPr>
            <a:r>
              <a:rPr lang="en-US" sz="2000" dirty="0">
                <a:latin typeface="Calibri" panose="020F0502020204030204" pitchFamily="34" charset="0"/>
                <a:ea typeface="Yu Mincho" panose="02020400000000000000" pitchFamily="18" charset="-128"/>
                <a:cs typeface="Times New Roman" panose="02020603050405020304" pitchFamily="18" charset="0"/>
              </a:rPr>
              <a:t>Based on conversations with the CHC, we think $200K in grants would be available for </a:t>
            </a:r>
            <a:r>
              <a:rPr lang="en-US" sz="2000">
                <a:latin typeface="Calibri" panose="020F0502020204030204" pitchFamily="34" charset="0"/>
                <a:ea typeface="Yu Mincho" panose="02020400000000000000" pitchFamily="18" charset="-128"/>
                <a:cs typeface="Times New Roman" panose="02020603050405020304" pitchFamily="18" charset="0"/>
              </a:rPr>
              <a:t>this work</a:t>
            </a:r>
          </a:p>
          <a:p>
            <a:pPr marL="1257300" lvl="2" indent="-342900">
              <a:lnSpc>
                <a:spcPct val="107000"/>
              </a:lnSpc>
              <a:buFont typeface="Arial" panose="020B0604020202020204" pitchFamily="34" charset="0"/>
              <a:buChar char="•"/>
            </a:pPr>
            <a:endParaRPr lang="en-US" sz="2000" dirty="0">
              <a:latin typeface="Calibri" panose="020F0502020204030204" pitchFamily="34" charset="0"/>
              <a:ea typeface="Yu Mincho" panose="02020400000000000000" pitchFamily="18" charset="-128"/>
              <a:cs typeface="Times New Roman" panose="02020603050405020304" pitchFamily="18" charset="0"/>
            </a:endParaRPr>
          </a:p>
          <a:p>
            <a:pPr marL="800100" lvl="1" indent="-342900">
              <a:lnSpc>
                <a:spcPct val="107000"/>
              </a:lnSpc>
              <a:buFont typeface="Wingdings" panose="05000000000000000000" pitchFamily="2" charset="2"/>
              <a:buChar char="Ø"/>
            </a:pPr>
            <a:r>
              <a:rPr lang="en-US" sz="2400" dirty="0">
                <a:latin typeface="Calibri" panose="020F0502020204030204" pitchFamily="34" charset="0"/>
                <a:ea typeface="Yu Mincho" panose="02020400000000000000" pitchFamily="18" charset="-128"/>
                <a:cs typeface="Times New Roman" panose="02020603050405020304" pitchFamily="18" charset="0"/>
              </a:rPr>
              <a:t>Total available is up to $1,050K</a:t>
            </a:r>
          </a:p>
        </p:txBody>
      </p:sp>
    </p:spTree>
    <p:extLst>
      <p:ext uri="{BB962C8B-B14F-4D97-AF65-F5344CB8AC3E}">
        <p14:creationId xmlns:p14="http://schemas.microsoft.com/office/powerpoint/2010/main" val="4124054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10000" r="-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625DC-C2EA-4E89-8204-504689F4F131}"/>
              </a:ext>
            </a:extLst>
          </p:cNvPr>
          <p:cNvSpPr>
            <a:spLocks noGrp="1"/>
          </p:cNvSpPr>
          <p:nvPr>
            <p:ph type="title"/>
          </p:nvPr>
        </p:nvSpPr>
        <p:spPr>
          <a:xfrm>
            <a:off x="838199" y="265471"/>
            <a:ext cx="10515600" cy="1325563"/>
          </a:xfrm>
        </p:spPr>
        <p:txBody>
          <a:bodyPr>
            <a:normAutofit/>
          </a:bodyPr>
          <a:lstStyle/>
          <a:p>
            <a:r>
              <a:rPr lang="en-US" b="1" dirty="0"/>
              <a:t>Additional smaller-scale projects</a:t>
            </a:r>
          </a:p>
        </p:txBody>
      </p:sp>
      <p:sp>
        <p:nvSpPr>
          <p:cNvPr id="3" name="TextBox 2">
            <a:extLst>
              <a:ext uri="{FF2B5EF4-FFF2-40B4-BE49-F238E27FC236}">
                <a16:creationId xmlns:a16="http://schemas.microsoft.com/office/drawing/2014/main" id="{3FA64CD2-8386-4883-8207-8621A0BB03A0}"/>
              </a:ext>
            </a:extLst>
          </p:cNvPr>
          <p:cNvSpPr txBox="1"/>
          <p:nvPr/>
        </p:nvSpPr>
        <p:spPr>
          <a:xfrm>
            <a:off x="392059" y="1591034"/>
            <a:ext cx="11407879" cy="4595334"/>
          </a:xfrm>
          <a:prstGeom prst="rect">
            <a:avLst/>
          </a:prstGeom>
          <a:gradFill flip="none" rotWithShape="1">
            <a:gsLst>
              <a:gs pos="100000">
                <a:schemeClr val="accent3">
                  <a:lumMod val="5000"/>
                  <a:lumOff val="95000"/>
                  <a:alpha val="0"/>
                </a:schemeClr>
              </a:gs>
              <a:gs pos="92000">
                <a:srgbClr val="EAEAEA">
                  <a:alpha val="51000"/>
                </a:srgbClr>
              </a:gs>
              <a:gs pos="48000">
                <a:schemeClr val="bg1">
                  <a:lumMod val="85000"/>
                </a:schemeClr>
              </a:gs>
            </a:gsLst>
            <a:path path="rect">
              <a:fillToRect l="50000" t="50000" r="50000" b="50000"/>
            </a:path>
            <a:tileRect/>
          </a:gradFill>
          <a:effectLst>
            <a:softEdge rad="203200"/>
          </a:effectLst>
        </p:spPr>
        <p:txBody>
          <a:bodyPr wrap="square" rtlCol="0" anchor="ctr" anchorCtr="0">
            <a:noAutofit/>
          </a:bodyPr>
          <a:lstStyle/>
          <a:p>
            <a:pPr marR="0" lvl="1">
              <a:lnSpc>
                <a:spcPct val="107000"/>
              </a:lnSpc>
              <a:spcBef>
                <a:spcPts val="0"/>
              </a:spcBef>
              <a:spcAft>
                <a:spcPts val="1200"/>
              </a:spcAft>
            </a:pPr>
            <a:r>
              <a:rPr lang="en-US" sz="2400" dirty="0">
                <a:latin typeface="Calibri" panose="020F0502020204030204" pitchFamily="34" charset="0"/>
                <a:ea typeface="Yu Mincho" panose="02020400000000000000" pitchFamily="18" charset="-128"/>
                <a:cs typeface="Times New Roman" panose="02020603050405020304" pitchFamily="18" charset="0"/>
              </a:rPr>
              <a:t>There is also a prioritized list of smaller projects to be done as funds become available each year.  This list will be continuously evaluated and updated based on evolving needs:</a:t>
            </a:r>
          </a:p>
          <a:p>
            <a:pPr marL="1371600" lvl="2" indent="-457200">
              <a:lnSpc>
                <a:spcPct val="107000"/>
              </a:lnSpc>
              <a:spcAft>
                <a:spcPts val="1200"/>
              </a:spcAft>
              <a:buFont typeface="+mj-lt"/>
              <a:buAutoNum type="arabicPeriod"/>
            </a:pPr>
            <a:r>
              <a:rPr lang="en-US" sz="2000" dirty="0">
                <a:latin typeface="Calibri" panose="020F0502020204030204" pitchFamily="34" charset="0"/>
                <a:ea typeface="Yu Mincho" panose="02020400000000000000" pitchFamily="18" charset="-128"/>
                <a:cs typeface="Times New Roman" panose="02020603050405020304" pitchFamily="18" charset="0"/>
              </a:rPr>
              <a:t>Address Water Leakage &amp; Infiltration issues on the East and Southeast Corner Elevations</a:t>
            </a:r>
          </a:p>
          <a:p>
            <a:pPr marL="1371600" lvl="2" indent="-457200">
              <a:lnSpc>
                <a:spcPct val="107000"/>
              </a:lnSpc>
              <a:spcAft>
                <a:spcPts val="1200"/>
              </a:spcAft>
              <a:buFont typeface="+mj-lt"/>
              <a:buAutoNum type="arabicPeriod"/>
            </a:pPr>
            <a:r>
              <a:rPr lang="en-US" sz="2000" dirty="0">
                <a:latin typeface="Calibri" panose="020F0502020204030204" pitchFamily="34" charset="0"/>
                <a:ea typeface="Yu Mincho" panose="02020400000000000000" pitchFamily="18" charset="-128"/>
                <a:cs typeface="Times New Roman" panose="02020603050405020304" pitchFamily="18" charset="0"/>
              </a:rPr>
              <a:t>Meeting House miscellaneous slate repairs at North and South roofs</a:t>
            </a:r>
          </a:p>
          <a:p>
            <a:pPr marL="1371600" lvl="2" indent="-457200">
              <a:lnSpc>
                <a:spcPct val="107000"/>
              </a:lnSpc>
              <a:spcAft>
                <a:spcPts val="1200"/>
              </a:spcAft>
              <a:buFont typeface="+mj-lt"/>
              <a:buAutoNum type="arabicPeriod"/>
            </a:pPr>
            <a:r>
              <a:rPr lang="en-US" sz="2000" dirty="0">
                <a:latin typeface="Calibri" panose="020F0502020204030204" pitchFamily="34" charset="0"/>
                <a:ea typeface="Yu Mincho" panose="02020400000000000000" pitchFamily="18" charset="-128"/>
                <a:cs typeface="Times New Roman" panose="02020603050405020304" pitchFamily="18" charset="0"/>
              </a:rPr>
              <a:t>Parish House Miscellaneous roof flashing, gutters, vents, valleys, parapet and slate repairs</a:t>
            </a:r>
          </a:p>
          <a:p>
            <a:pPr marL="1371600" lvl="2" indent="-457200">
              <a:lnSpc>
                <a:spcPct val="107000"/>
              </a:lnSpc>
              <a:spcAft>
                <a:spcPts val="1200"/>
              </a:spcAft>
              <a:buFont typeface="+mj-lt"/>
              <a:buAutoNum type="arabicPeriod"/>
            </a:pPr>
            <a:r>
              <a:rPr lang="en-US" sz="2000" dirty="0">
                <a:latin typeface="Calibri" panose="020F0502020204030204" pitchFamily="34" charset="0"/>
                <a:ea typeface="Yu Mincho" panose="02020400000000000000" pitchFamily="18" charset="-128"/>
                <a:cs typeface="Times New Roman" panose="02020603050405020304" pitchFamily="18" charset="0"/>
              </a:rPr>
              <a:t>Parish House miscellaneous brick repointing and resetting</a:t>
            </a:r>
          </a:p>
          <a:p>
            <a:pPr marL="1371600" lvl="2" indent="-457200">
              <a:lnSpc>
                <a:spcPct val="107000"/>
              </a:lnSpc>
              <a:spcAft>
                <a:spcPts val="1200"/>
              </a:spcAft>
              <a:buFont typeface="+mj-lt"/>
              <a:buAutoNum type="arabicPeriod"/>
            </a:pPr>
            <a:r>
              <a:rPr lang="en-US" sz="2000" dirty="0">
                <a:latin typeface="Calibri" panose="020F0502020204030204" pitchFamily="34" charset="0"/>
                <a:ea typeface="Yu Mincho" panose="02020400000000000000" pitchFamily="18" charset="-128"/>
                <a:cs typeface="Times New Roman" panose="02020603050405020304" pitchFamily="18" charset="0"/>
              </a:rPr>
              <a:t>Construction of wooden ladder/stair and safety rail in order to provide better/safer access to the Meeting House attic</a:t>
            </a:r>
          </a:p>
          <a:p>
            <a:pPr marL="1371600" lvl="2" indent="-457200">
              <a:lnSpc>
                <a:spcPct val="107000"/>
              </a:lnSpc>
              <a:spcAft>
                <a:spcPts val="1200"/>
              </a:spcAft>
              <a:buFont typeface="+mj-lt"/>
              <a:buAutoNum type="arabicPeriod"/>
            </a:pPr>
            <a:r>
              <a:rPr lang="en-US" sz="2000" dirty="0">
                <a:latin typeface="Calibri" panose="020F0502020204030204" pitchFamily="34" charset="0"/>
                <a:ea typeface="Yu Mincho" panose="02020400000000000000" pitchFamily="18" charset="-128"/>
                <a:cs typeface="Times New Roman" panose="02020603050405020304" pitchFamily="18" charset="0"/>
              </a:rPr>
              <a:t>Provide heating &amp; cooling to the Elevator machine room</a:t>
            </a:r>
          </a:p>
          <a:p>
            <a:pPr marL="1371600" lvl="2" indent="-457200">
              <a:lnSpc>
                <a:spcPct val="107000"/>
              </a:lnSpc>
              <a:spcAft>
                <a:spcPts val="1200"/>
              </a:spcAft>
              <a:buFont typeface="+mj-lt"/>
              <a:buAutoNum type="arabicPeriod"/>
            </a:pPr>
            <a:r>
              <a:rPr lang="en-US" sz="2000" dirty="0">
                <a:latin typeface="Calibri" panose="020F0502020204030204" pitchFamily="34" charset="0"/>
                <a:ea typeface="Yu Mincho" panose="02020400000000000000" pitchFamily="18" charset="-128"/>
                <a:cs typeface="Times New Roman" panose="02020603050405020304" pitchFamily="18" charset="0"/>
              </a:rPr>
              <a:t>Remove and replace remaining knob and tube wiring from the Parish House</a:t>
            </a:r>
          </a:p>
          <a:p>
            <a:pPr marL="1371600" lvl="2" indent="-457200">
              <a:lnSpc>
                <a:spcPct val="107000"/>
              </a:lnSpc>
              <a:spcAft>
                <a:spcPts val="1200"/>
              </a:spcAft>
              <a:buFont typeface="+mj-lt"/>
              <a:buAutoNum type="arabicPeriod"/>
            </a:pPr>
            <a:r>
              <a:rPr lang="en-US" sz="2000" dirty="0">
                <a:latin typeface="Calibri" panose="020F0502020204030204" pitchFamily="34" charset="0"/>
                <a:ea typeface="Yu Mincho" panose="02020400000000000000" pitchFamily="18" charset="-128"/>
                <a:cs typeface="Times New Roman" panose="02020603050405020304" pitchFamily="18" charset="0"/>
              </a:rPr>
              <a:t>Design a ventilation system for the Meeting House Mezzanine Level classrooms</a:t>
            </a:r>
            <a:endParaRPr lang="en-US" sz="2400" dirty="0">
              <a:latin typeface="Calibri" panose="020F0502020204030204" pitchFamily="34" charset="0"/>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36293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10000" r="-1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625DC-C2EA-4E89-8204-504689F4F131}"/>
              </a:ext>
            </a:extLst>
          </p:cNvPr>
          <p:cNvSpPr>
            <a:spLocks noGrp="1"/>
          </p:cNvSpPr>
          <p:nvPr>
            <p:ph type="title"/>
          </p:nvPr>
        </p:nvSpPr>
        <p:spPr>
          <a:xfrm>
            <a:off x="838199" y="265471"/>
            <a:ext cx="10515600" cy="1325563"/>
          </a:xfrm>
        </p:spPr>
        <p:txBody>
          <a:bodyPr>
            <a:normAutofit/>
          </a:bodyPr>
          <a:lstStyle/>
          <a:p>
            <a:r>
              <a:rPr lang="en-US" b="1" dirty="0"/>
              <a:t>Congregational Approval</a:t>
            </a:r>
          </a:p>
        </p:txBody>
      </p:sp>
      <p:sp>
        <p:nvSpPr>
          <p:cNvPr id="3" name="TextBox 2">
            <a:extLst>
              <a:ext uri="{FF2B5EF4-FFF2-40B4-BE49-F238E27FC236}">
                <a16:creationId xmlns:a16="http://schemas.microsoft.com/office/drawing/2014/main" id="{3FA64CD2-8386-4883-8207-8621A0BB03A0}"/>
              </a:ext>
            </a:extLst>
          </p:cNvPr>
          <p:cNvSpPr txBox="1"/>
          <p:nvPr/>
        </p:nvSpPr>
        <p:spPr>
          <a:xfrm>
            <a:off x="392059" y="1591034"/>
            <a:ext cx="11407879" cy="4595334"/>
          </a:xfrm>
          <a:prstGeom prst="rect">
            <a:avLst/>
          </a:prstGeom>
          <a:gradFill flip="none" rotWithShape="1">
            <a:gsLst>
              <a:gs pos="100000">
                <a:schemeClr val="accent3">
                  <a:lumMod val="5000"/>
                  <a:lumOff val="95000"/>
                  <a:alpha val="0"/>
                </a:schemeClr>
              </a:gs>
              <a:gs pos="92000">
                <a:srgbClr val="EAEAEA">
                  <a:alpha val="51000"/>
                </a:srgbClr>
              </a:gs>
              <a:gs pos="48000">
                <a:schemeClr val="bg1">
                  <a:lumMod val="85000"/>
                </a:schemeClr>
              </a:gs>
            </a:gsLst>
            <a:path path="rect">
              <a:fillToRect l="50000" t="50000" r="50000" b="50000"/>
            </a:path>
            <a:tileRect/>
          </a:gradFill>
          <a:effectLst>
            <a:softEdge rad="203200"/>
          </a:effectLst>
        </p:spPr>
        <p:txBody>
          <a:bodyPr wrap="square" rtlCol="0" anchor="ctr" anchorCtr="0">
            <a:noAutofit/>
          </a:bodyPr>
          <a:lstStyle/>
          <a:p>
            <a:pPr marR="0" lvl="1">
              <a:lnSpc>
                <a:spcPct val="107000"/>
              </a:lnSpc>
              <a:spcBef>
                <a:spcPts val="0"/>
              </a:spcBef>
              <a:spcAft>
                <a:spcPts val="1200"/>
              </a:spcAft>
            </a:pPr>
            <a:r>
              <a:rPr lang="en-US" sz="2400" dirty="0">
                <a:latin typeface="Calibri" panose="020F0502020204030204" pitchFamily="34" charset="0"/>
                <a:ea typeface="Yu Mincho" panose="02020400000000000000" pitchFamily="18" charset="-128"/>
                <a:cs typeface="Times New Roman" panose="02020603050405020304" pitchFamily="18" charset="0"/>
              </a:rPr>
              <a:t>In order to move forward with this plan, the congregation will need to vote to allow the $600K already disbursed from the endowment for the Steeple, Tower, and Entrance Project to be used instead for the proposed series of projects.  This vote will occur at the June 5 Annual Meeting.  Because there is only about 10% in excess contingency funds available, there is a chance that the congregation may need to approve additional endowment funds at a later date.  </a:t>
            </a:r>
          </a:p>
        </p:txBody>
      </p:sp>
    </p:spTree>
    <p:extLst>
      <p:ext uri="{BB962C8B-B14F-4D97-AF65-F5344CB8AC3E}">
        <p14:creationId xmlns:p14="http://schemas.microsoft.com/office/powerpoint/2010/main" val="3453202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10000" r="-10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A64CD2-8386-4883-8207-8621A0BB03A0}"/>
              </a:ext>
            </a:extLst>
          </p:cNvPr>
          <p:cNvSpPr txBox="1"/>
          <p:nvPr/>
        </p:nvSpPr>
        <p:spPr>
          <a:xfrm>
            <a:off x="392060" y="1216743"/>
            <a:ext cx="11407879" cy="5375786"/>
          </a:xfrm>
          <a:prstGeom prst="rect">
            <a:avLst/>
          </a:prstGeom>
          <a:gradFill flip="none" rotWithShape="1">
            <a:gsLst>
              <a:gs pos="100000">
                <a:schemeClr val="accent3">
                  <a:lumMod val="5000"/>
                  <a:lumOff val="95000"/>
                  <a:alpha val="0"/>
                </a:schemeClr>
              </a:gs>
              <a:gs pos="92000">
                <a:srgbClr val="EAEAEA">
                  <a:alpha val="51000"/>
                </a:srgbClr>
              </a:gs>
              <a:gs pos="48000">
                <a:schemeClr val="bg1">
                  <a:lumMod val="85000"/>
                </a:schemeClr>
              </a:gs>
            </a:gsLst>
            <a:path path="rect">
              <a:fillToRect l="50000" t="50000" r="50000" b="50000"/>
            </a:path>
            <a:tileRect/>
          </a:gradFill>
          <a:effectLst>
            <a:softEdge rad="203200"/>
          </a:effectLst>
        </p:spPr>
        <p:txBody>
          <a:bodyPr wrap="square" rtlCol="0" anchor="ctr" anchorCtr="0">
            <a:noAutofit/>
          </a:bodyPr>
          <a:lstStyle/>
          <a:p>
            <a:pPr marR="0" lvl="1" algn="ctr">
              <a:lnSpc>
                <a:spcPct val="107000"/>
              </a:lnSpc>
              <a:spcBef>
                <a:spcPts val="0"/>
              </a:spcBef>
              <a:spcAft>
                <a:spcPts val="0"/>
              </a:spcAft>
            </a:pPr>
            <a:r>
              <a:rPr lang="en-US" sz="8800" dirty="0">
                <a:latin typeface="Calibri" panose="020F0502020204030204" pitchFamily="34" charset="0"/>
                <a:ea typeface="Yu Mincho" panose="02020400000000000000" pitchFamily="18" charset="-128"/>
                <a:cs typeface="Times New Roman" panose="02020603050405020304" pitchFamily="18" charset="0"/>
              </a:rPr>
              <a:t>Questions?</a:t>
            </a:r>
          </a:p>
        </p:txBody>
      </p:sp>
    </p:spTree>
    <p:extLst>
      <p:ext uri="{BB962C8B-B14F-4D97-AF65-F5344CB8AC3E}">
        <p14:creationId xmlns:p14="http://schemas.microsoft.com/office/powerpoint/2010/main" val="36471999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3039</TotalTime>
  <Words>550</Words>
  <Application>Microsoft Office PowerPoint</Application>
  <PresentationFormat>Widescreen</PresentationFormat>
  <Paragraphs>38</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Calibri</vt:lpstr>
      <vt:lpstr>Calibri Light</vt:lpstr>
      <vt:lpstr>Times New Roman</vt:lpstr>
      <vt:lpstr>Wingdings</vt:lpstr>
      <vt:lpstr>Yu Mincho</vt:lpstr>
      <vt:lpstr>Office Theme</vt:lpstr>
      <vt:lpstr>First Parish Building Repair Proposal </vt:lpstr>
      <vt:lpstr>Key Activities from the March Building Update</vt:lpstr>
      <vt:lpstr>Top Priorities Identified from Activity 1</vt:lpstr>
      <vt:lpstr>Sources of Funding</vt:lpstr>
      <vt:lpstr>Additional smaller-scale projects</vt:lpstr>
      <vt:lpstr>Congregational Approval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Brief Introduction to First Parish Finances</dc:title>
  <dc:creator>Cade</dc:creator>
  <cp:lastModifiedBy>Carol Ann Lewis</cp:lastModifiedBy>
  <cp:revision>97</cp:revision>
  <cp:lastPrinted>2018-11-04T06:26:40Z</cp:lastPrinted>
  <dcterms:created xsi:type="dcterms:W3CDTF">2018-11-03T16:58:29Z</dcterms:created>
  <dcterms:modified xsi:type="dcterms:W3CDTF">2022-06-01T00:35:09Z</dcterms:modified>
</cp:coreProperties>
</file>